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768" r:id="rId1"/>
  </p:sldMasterIdLst>
  <p:sldIdLst>
    <p:sldId id="256" r:id="rId2"/>
    <p:sldId id="257" r:id="rId3"/>
    <p:sldId id="259" r:id="rId4"/>
    <p:sldId id="258" r:id="rId5"/>
    <p:sldId id="261" r:id="rId6"/>
    <p:sldId id="263" r:id="rId7"/>
    <p:sldId id="260" r:id="rId8"/>
    <p:sldId id="264" r:id="rId9"/>
    <p:sldId id="262"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7/1/2022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7/1/2022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7/1/2022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7/1/2022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7/1/2022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7/1/2022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7/1/2022</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7/1/2022</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7/1/2022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dirty="0"/>
              <a:t>Click to edit Master title style</a:t>
            </a:r>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7/1/2022</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7/1/2022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7/1/2022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madison365.com/be-you-the-world-will-adjust-sun-prairie-honors-ajamu-olaniyan-on-wall-of-success/" TargetMode="External"/><Relationship Id="rId7" Type="http://schemas.openxmlformats.org/officeDocument/2006/relationships/image" Target="../media/image16.png"/><Relationship Id="rId2" Type="http://schemas.openxmlformats.org/officeDocument/2006/relationships/hyperlink" Target="https://youtu.be/cwD7UUFKpG8" TargetMode="Externa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s://youtu.be/M6rT2qRL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hyperlink" Target="mailto:cashneillsteeringcommitteer7@gmail.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Cash.Neill.Steering.Committee7@gmail.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Cash-Neill Family Newsletter</a:t>
            </a:r>
          </a:p>
        </p:txBody>
      </p:sp>
      <p:sp>
        <p:nvSpPr>
          <p:cNvPr id="3" name="Subtitle 2"/>
          <p:cNvSpPr>
            <a:spLocks noGrp="1"/>
          </p:cNvSpPr>
          <p:nvPr>
            <p:ph type="subTitle" idx="1"/>
          </p:nvPr>
        </p:nvSpPr>
        <p:spPr/>
        <p:txBody>
          <a:bodyPr/>
          <a:lstStyle/>
          <a:p>
            <a:r>
              <a:rPr lang="en-US" dirty="0"/>
              <a:t>Inaugural Edition – 1</a:t>
            </a:r>
            <a:r>
              <a:rPr lang="en-US" baseline="30000" dirty="0"/>
              <a:t>st</a:t>
            </a:r>
            <a:r>
              <a:rPr lang="en-US" dirty="0"/>
              <a:t> Quarter 2022</a:t>
            </a:r>
          </a:p>
        </p:txBody>
      </p:sp>
      <p:pic>
        <p:nvPicPr>
          <p:cNvPr id="4" name="Picture 3" descr="Logo&#10;&#10;Description automatically generated">
            <a:extLst>
              <a:ext uri="{FF2B5EF4-FFF2-40B4-BE49-F238E27FC236}">
                <a16:creationId xmlns:a16="http://schemas.microsoft.com/office/drawing/2014/main" id="{04194393-A447-42BA-87B1-739B39B70AD3}"/>
              </a:ext>
            </a:extLst>
          </p:cNvPr>
          <p:cNvPicPr>
            <a:picLocks noChangeAspect="1"/>
          </p:cNvPicPr>
          <p:nvPr/>
        </p:nvPicPr>
        <p:blipFill>
          <a:blip r:embed="rId2"/>
          <a:stretch>
            <a:fillRect/>
          </a:stretch>
        </p:blipFill>
        <p:spPr>
          <a:xfrm>
            <a:off x="8624184" y="3386663"/>
            <a:ext cx="2154865" cy="2154865"/>
          </a:xfrm>
          <a:prstGeom prst="rect">
            <a:avLst/>
          </a:prstGeom>
        </p:spPr>
      </p:pic>
    </p:spTree>
    <p:extLst>
      <p:ext uri="{BB962C8B-B14F-4D97-AF65-F5344CB8AC3E}">
        <p14:creationId xmlns:p14="http://schemas.microsoft.com/office/powerpoint/2010/main" val="279077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8923" y="374904"/>
            <a:ext cx="9802522" cy="61081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1"/>
          <p:cNvSpPr txBox="1">
            <a:spLocks/>
          </p:cNvSpPr>
          <p:nvPr/>
        </p:nvSpPr>
        <p:spPr>
          <a:xfrm>
            <a:off x="478836" y="624468"/>
            <a:ext cx="1472628" cy="2486721"/>
          </a:xfrm>
          <a:prstGeom prst="rect">
            <a:avLst/>
          </a:prstGeo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dirty="0">
                <a:solidFill>
                  <a:schemeClr val="tx1"/>
                </a:solidFill>
              </a:rPr>
              <a:t>A Word from Our Elder </a:t>
            </a:r>
          </a:p>
        </p:txBody>
      </p:sp>
      <p:sp>
        <p:nvSpPr>
          <p:cNvPr id="4" name="Rectangle 3"/>
          <p:cNvSpPr/>
          <p:nvPr/>
        </p:nvSpPr>
        <p:spPr>
          <a:xfrm>
            <a:off x="478836" y="457200"/>
            <a:ext cx="1472628" cy="596590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2140368" y="374904"/>
            <a:ext cx="9572795" cy="6370975"/>
          </a:xfrm>
          <a:prstGeom prst="rect">
            <a:avLst/>
          </a:prstGeom>
        </p:spPr>
        <p:txBody>
          <a:bodyPr wrap="square">
            <a:spAutoFit/>
          </a:bodyPr>
          <a:lstStyle/>
          <a:p>
            <a:endParaRPr lang="en-US" sz="1200" dirty="0">
              <a:solidFill>
                <a:schemeClr val="bg1"/>
              </a:solidFill>
            </a:endParaRPr>
          </a:p>
          <a:p>
            <a:r>
              <a:rPr lang="en-US" sz="1200" dirty="0">
                <a:solidFill>
                  <a:schemeClr val="bg1"/>
                </a:solidFill>
              </a:rPr>
              <a:t>Dear Family Members,</a:t>
            </a:r>
          </a:p>
          <a:p>
            <a:endParaRPr lang="en-US" sz="1200" dirty="0">
              <a:solidFill>
                <a:schemeClr val="bg1"/>
              </a:solidFill>
            </a:endParaRPr>
          </a:p>
          <a:p>
            <a:r>
              <a:rPr lang="en-US" sz="1200" dirty="0">
                <a:solidFill>
                  <a:schemeClr val="bg1"/>
                </a:solidFill>
              </a:rPr>
              <a:t>I am your Mother, Grams, Aunt or Cousin--</a:t>
            </a:r>
            <a:r>
              <a:rPr lang="en-US" sz="1200" b="1" dirty="0">
                <a:solidFill>
                  <a:schemeClr val="accent5"/>
                </a:solidFill>
              </a:rPr>
              <a:t>Rose Cash Kittrell</a:t>
            </a:r>
            <a:r>
              <a:rPr lang="en-US" sz="1200" dirty="0">
                <a:solidFill>
                  <a:schemeClr val="bg1"/>
                </a:solidFill>
              </a:rPr>
              <a:t>.  I’m making a special appeal for you to invest in our family’s Educational Fund.   The money will be used to award monetary prizes for the essay contest, and to give financial blessing to high school graduates and post-secondary graduates.  We are asking each adult family member to donate at least $100 or more, to help us establish the fund.  Thus far, we have received $1,000 just through informal conversations.  So, let’s do the math.  We have at least 50 adults (21 and over) who could contribute and make a difference in the life of our youth.</a:t>
            </a:r>
          </a:p>
          <a:p>
            <a:endParaRPr lang="en-US" sz="1200" dirty="0">
              <a:solidFill>
                <a:schemeClr val="bg1"/>
              </a:solidFill>
            </a:endParaRPr>
          </a:p>
          <a:p>
            <a:r>
              <a:rPr lang="en-US" sz="1200" dirty="0">
                <a:solidFill>
                  <a:schemeClr val="bg1"/>
                </a:solidFill>
              </a:rPr>
              <a:t>25 adults x $100 = $ 2500</a:t>
            </a:r>
          </a:p>
          <a:p>
            <a:r>
              <a:rPr lang="en-US" sz="1200" dirty="0">
                <a:solidFill>
                  <a:schemeClr val="bg1"/>
                </a:solidFill>
              </a:rPr>
              <a:t>10 adults x   150=     1500</a:t>
            </a:r>
          </a:p>
          <a:p>
            <a:r>
              <a:rPr lang="en-US" sz="1200" dirty="0">
                <a:solidFill>
                  <a:schemeClr val="bg1"/>
                </a:solidFill>
              </a:rPr>
              <a:t>15 adults x    200=    3000</a:t>
            </a:r>
          </a:p>
          <a:p>
            <a:r>
              <a:rPr lang="en-US" sz="1200" dirty="0">
                <a:solidFill>
                  <a:schemeClr val="bg1"/>
                </a:solidFill>
              </a:rPr>
              <a:t>Total                           7000</a:t>
            </a:r>
          </a:p>
          <a:p>
            <a:endParaRPr lang="en-US" sz="1200" dirty="0">
              <a:solidFill>
                <a:schemeClr val="bg1"/>
              </a:solidFill>
            </a:endParaRPr>
          </a:p>
          <a:p>
            <a:r>
              <a:rPr lang="en-US" sz="1200" dirty="0">
                <a:solidFill>
                  <a:schemeClr val="bg1"/>
                </a:solidFill>
              </a:rPr>
              <a:t>Our family has always supported educational pursuits.  My sister Margaret, who was the second oldest daughter in the Otis B. Cash, Sr. family, did not have the opportunity to go to college, but she was willing to invest in my sister Edith.  She paid her first Semester’s tuition so that she could get into college, and then provided financial assistance for each second semester for the next three years.  When Edith finished, she invested in my sister Virginia, me and my daughter.  My brother Curtis also helped me financially during my undergraduate studies. </a:t>
            </a:r>
          </a:p>
          <a:p>
            <a:endParaRPr lang="en-US" sz="1200" dirty="0">
              <a:solidFill>
                <a:schemeClr val="bg1"/>
              </a:solidFill>
            </a:endParaRPr>
          </a:p>
          <a:p>
            <a:r>
              <a:rPr lang="en-US" sz="1200" dirty="0">
                <a:solidFill>
                  <a:schemeClr val="bg1"/>
                </a:solidFill>
              </a:rPr>
              <a:t>My sisters and brother did not obligate us to repay them.   Nevertheless, we would do special things for them just as a way of showing our appreciation.  I, of course, have contributed to the educational pursuits of my children and grandchildren and others in the family.   To quote my sister Edith, “The more people we can educate in the family, the better the family will be overall.  We will become self-sufficient.” </a:t>
            </a:r>
          </a:p>
          <a:p>
            <a:endParaRPr lang="en-US" sz="1200" dirty="0">
              <a:solidFill>
                <a:schemeClr val="bg1"/>
              </a:solidFill>
            </a:endParaRPr>
          </a:p>
          <a:p>
            <a:r>
              <a:rPr lang="en-US" sz="1200" dirty="0">
                <a:solidFill>
                  <a:schemeClr val="bg1"/>
                </a:solidFill>
              </a:rPr>
              <a:t>You may think that you don’t have it to give. Try not to think like that.  That’s a LACK mentality.  A lack mentality is fearful of not having enough, so, the hand is closed.  Nothing can go out of a closed hand and guess what? Nothing can go in either.  You want to think positive and devise a plan to contribute to this worthwhile family endeavor. Maybe you could eat in and make your  coffee at home for a week or month.  You know your habits and perhaps ways you can cut back.  I am in hopes you will help us achieve our goal and make your investment today. See article below on ways to give.</a:t>
            </a:r>
          </a:p>
          <a:p>
            <a:endParaRPr lang="en-US" sz="1200" dirty="0">
              <a:solidFill>
                <a:schemeClr val="bg1"/>
              </a:solidFill>
            </a:endParaRPr>
          </a:p>
          <a:p>
            <a:r>
              <a:rPr lang="en-US" sz="1200" dirty="0">
                <a:solidFill>
                  <a:schemeClr val="bg1"/>
                </a:solidFill>
              </a:rPr>
              <a:t>We will keep you updated on our progress in collecting donations.  In the meantime, continue to be a positive role model and encourage our children and youth to achieve excellence in all their endeavors.  </a:t>
            </a:r>
          </a:p>
        </p:txBody>
      </p:sp>
    </p:spTree>
    <p:extLst>
      <p:ext uri="{BB962C8B-B14F-4D97-AF65-F5344CB8AC3E}">
        <p14:creationId xmlns:p14="http://schemas.microsoft.com/office/powerpoint/2010/main" val="244738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9853" y="2062504"/>
            <a:ext cx="8883805" cy="3200876"/>
          </a:xfrm>
          <a:prstGeom prst="rect">
            <a:avLst/>
          </a:prstGeom>
        </p:spPr>
        <p:txBody>
          <a:bodyPr wrap="square">
            <a:spAutoFit/>
          </a:bodyPr>
          <a:lstStyle/>
          <a:p>
            <a:pPr algn="ctr"/>
            <a:r>
              <a:rPr lang="en-US" sz="2000" b="1" dirty="0">
                <a:solidFill>
                  <a:srgbClr val="FFC000"/>
                </a:solidFill>
              </a:rPr>
              <a:t>How to Give Funds to the Cash-Neill Family Education Fund</a:t>
            </a:r>
          </a:p>
          <a:p>
            <a:endParaRPr lang="en-US" sz="1400" dirty="0"/>
          </a:p>
          <a:p>
            <a:r>
              <a:rPr lang="en-US" sz="1400" dirty="0"/>
              <a:t>If you would like to invest and give funds to the Cash-Neill Family Education Fund you may do so by electronic transfer into a special family account which is currently being handled by </a:t>
            </a:r>
            <a:r>
              <a:rPr lang="en-US" sz="1400" dirty="0" err="1"/>
              <a:t>Keretha</a:t>
            </a:r>
            <a:r>
              <a:rPr lang="en-US" sz="1400" dirty="0"/>
              <a:t> Cash.  If you have a </a:t>
            </a:r>
            <a:r>
              <a:rPr lang="en-US" sz="1400" dirty="0" err="1"/>
              <a:t>Zelle</a:t>
            </a:r>
            <a:r>
              <a:rPr lang="en-US" sz="1400" dirty="0"/>
              <a:t> account with your bank, add </a:t>
            </a:r>
            <a:r>
              <a:rPr lang="en-US" sz="1400" dirty="0" err="1"/>
              <a:t>Keretha</a:t>
            </a:r>
            <a:r>
              <a:rPr lang="en-US" sz="1400" dirty="0"/>
              <a:t> Cash’s phone number (</a:t>
            </a:r>
            <a:r>
              <a:rPr lang="en-US" sz="1400" b="1" u="sng" dirty="0"/>
              <a:t>608 212 2294)</a:t>
            </a:r>
            <a:r>
              <a:rPr lang="en-US" sz="1400" dirty="0"/>
              <a:t> or  email (</a:t>
            </a:r>
            <a:r>
              <a:rPr lang="en-US" sz="1400" b="1" dirty="0"/>
              <a:t>keretha@gmail.com</a:t>
            </a:r>
            <a:r>
              <a:rPr lang="en-US" sz="1400" dirty="0"/>
              <a:t>) to deposit into the Education Fund’s </a:t>
            </a:r>
            <a:r>
              <a:rPr lang="en-US" sz="1400" dirty="0" err="1"/>
              <a:t>Zelle</a:t>
            </a:r>
            <a:r>
              <a:rPr lang="en-US" sz="1400" dirty="0"/>
              <a:t> account.   Alternatively, you may send a cashier’s check or money order to the following address: </a:t>
            </a:r>
          </a:p>
          <a:p>
            <a:pPr algn="ctr"/>
            <a:r>
              <a:rPr lang="en-US" sz="1400" dirty="0"/>
              <a:t> </a:t>
            </a:r>
          </a:p>
          <a:p>
            <a:pPr algn="ctr"/>
            <a:r>
              <a:rPr lang="en-US" sz="1400" dirty="0" err="1"/>
              <a:t>Keretha</a:t>
            </a:r>
            <a:r>
              <a:rPr lang="en-US" sz="1400" dirty="0"/>
              <a:t> M. Cash</a:t>
            </a:r>
          </a:p>
          <a:p>
            <a:pPr algn="ctr"/>
            <a:r>
              <a:rPr lang="en-US" sz="1400" dirty="0"/>
              <a:t>1775 </a:t>
            </a:r>
            <a:r>
              <a:rPr lang="en-US" sz="1400" dirty="0" err="1"/>
              <a:t>Linnerud</a:t>
            </a:r>
            <a:r>
              <a:rPr lang="en-US" sz="1400" dirty="0"/>
              <a:t> Dr.  #101 </a:t>
            </a:r>
          </a:p>
          <a:p>
            <a:pPr algn="ctr"/>
            <a:r>
              <a:rPr lang="en-US" sz="1400" dirty="0"/>
              <a:t>Sun Prairie, WI 53590-3610</a:t>
            </a:r>
          </a:p>
          <a:p>
            <a:endParaRPr lang="en-US" sz="1400" dirty="0"/>
          </a:p>
          <a:p>
            <a:r>
              <a:rPr lang="en-US" sz="1400" dirty="0"/>
              <a:t>A regular update on our progress in collecting donations will be provided on the second Sunday family call and in the Cash-Neill family newsletter.  Thank you for your investment in our family.</a:t>
            </a:r>
          </a:p>
        </p:txBody>
      </p:sp>
    </p:spTree>
    <p:extLst>
      <p:ext uri="{BB962C8B-B14F-4D97-AF65-F5344CB8AC3E}">
        <p14:creationId xmlns:p14="http://schemas.microsoft.com/office/powerpoint/2010/main" val="127993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603504"/>
            <a:ext cx="2432304" cy="948570"/>
          </a:xfrm>
        </p:spPr>
        <p:txBody>
          <a:bodyPr/>
          <a:lstStyle/>
          <a:p>
            <a:r>
              <a:rPr lang="en-US" dirty="0"/>
              <a:t>In this edition: </a:t>
            </a:r>
          </a:p>
        </p:txBody>
      </p:sp>
      <p:sp>
        <p:nvSpPr>
          <p:cNvPr id="3" name="Picture Placeholder 2"/>
          <p:cNvSpPr>
            <a:spLocks noGrp="1"/>
          </p:cNvSpPr>
          <p:nvPr>
            <p:ph type="pic" idx="1"/>
          </p:nvPr>
        </p:nvSpPr>
        <p:spPr>
          <a:xfrm>
            <a:off x="321802" y="250625"/>
            <a:ext cx="8601076" cy="6382512"/>
          </a:xfrm>
        </p:spPr>
      </p:sp>
      <p:sp>
        <p:nvSpPr>
          <p:cNvPr id="4" name="Text Placeholder 3"/>
          <p:cNvSpPr>
            <a:spLocks noGrp="1"/>
          </p:cNvSpPr>
          <p:nvPr>
            <p:ph type="body" sz="half" idx="2"/>
          </p:nvPr>
        </p:nvSpPr>
        <p:spPr>
          <a:xfrm>
            <a:off x="9239290" y="1594185"/>
            <a:ext cx="2432304" cy="3502152"/>
          </a:xfrm>
        </p:spPr>
        <p:txBody>
          <a:bodyPr/>
          <a:lstStyle/>
          <a:p>
            <a:pPr marL="285750" indent="-285750">
              <a:buFont typeface="Arial" panose="020B0604020202020204" pitchFamily="34" charset="0"/>
              <a:buChar char="•"/>
            </a:pPr>
            <a:r>
              <a:rPr lang="en-US" dirty="0"/>
              <a:t>2022 Cash-Neill Family Reunion </a:t>
            </a:r>
          </a:p>
          <a:p>
            <a:pPr marL="285750" indent="-285750">
              <a:buFont typeface="Arial" panose="020B0604020202020204" pitchFamily="34" charset="0"/>
              <a:buChar char="•"/>
            </a:pPr>
            <a:r>
              <a:rPr lang="en-US" dirty="0"/>
              <a:t>Birthdays &amp; Anniversaries</a:t>
            </a:r>
          </a:p>
          <a:p>
            <a:pPr marL="285750" indent="-285750">
              <a:buFont typeface="Arial" panose="020B0604020202020204" pitchFamily="34" charset="0"/>
              <a:buChar char="•"/>
            </a:pPr>
            <a:r>
              <a:rPr lang="en-US" dirty="0"/>
              <a:t>Cash-Neill Youth Essay Challenge</a:t>
            </a:r>
          </a:p>
          <a:p>
            <a:pPr marL="285750" indent="-285750">
              <a:buFont typeface="Arial" panose="020B0604020202020204" pitchFamily="34" charset="0"/>
              <a:buChar char="•"/>
            </a:pPr>
            <a:r>
              <a:rPr lang="en-US" dirty="0"/>
              <a:t>Births &amp; Accolades</a:t>
            </a:r>
          </a:p>
          <a:p>
            <a:pPr marL="285750" indent="-285750">
              <a:buFont typeface="Arial" panose="020B0604020202020204" pitchFamily="34" charset="0"/>
              <a:buChar char="•"/>
            </a:pPr>
            <a:r>
              <a:rPr lang="en-US" dirty="0"/>
              <a:t>Cash-Neill Family Education Fund </a:t>
            </a:r>
          </a:p>
        </p:txBody>
      </p:sp>
      <p:pic>
        <p:nvPicPr>
          <p:cNvPr id="6" name="Picture 5" descr="Map&#10;&#10;Description automatically generated">
            <a:extLst>
              <a:ext uri="{FF2B5EF4-FFF2-40B4-BE49-F238E27FC236}">
                <a16:creationId xmlns:a16="http://schemas.microsoft.com/office/drawing/2014/main" id="{5CA51366-B25F-4E93-9B56-57CDFABF7FCB}"/>
              </a:ext>
            </a:extLst>
          </p:cNvPr>
          <p:cNvPicPr>
            <a:picLocks noChangeAspect="1"/>
          </p:cNvPicPr>
          <p:nvPr/>
        </p:nvPicPr>
        <p:blipFill rotWithShape="1">
          <a:blip r:embed="rId2"/>
          <a:srcRect l="25478" t="23436" r="28837" b="9044"/>
          <a:stretch/>
        </p:blipFill>
        <p:spPr>
          <a:xfrm>
            <a:off x="9613232" y="4282400"/>
            <a:ext cx="1426954" cy="2108955"/>
          </a:xfrm>
          <a:prstGeom prst="rect">
            <a:avLst/>
          </a:prstGeom>
        </p:spPr>
      </p:pic>
      <p:sp>
        <p:nvSpPr>
          <p:cNvPr id="7" name="Rectangle 6">
            <a:extLst>
              <a:ext uri="{FF2B5EF4-FFF2-40B4-BE49-F238E27FC236}">
                <a16:creationId xmlns:a16="http://schemas.microsoft.com/office/drawing/2014/main" id="{523D3488-68ED-44C2-90D7-C59BC3DA2C5C}"/>
              </a:ext>
            </a:extLst>
          </p:cNvPr>
          <p:cNvSpPr/>
          <p:nvPr/>
        </p:nvSpPr>
        <p:spPr>
          <a:xfrm>
            <a:off x="400052" y="361797"/>
            <a:ext cx="8431127" cy="6160168"/>
          </a:xfrm>
          <a:prstGeom prst="rect">
            <a:avLst/>
          </a:prstGeom>
          <a:solidFill>
            <a:srgbClr val="632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5" descr="A group of people posing for a photo&#10;&#10;Description automatically generated">
            <a:extLst>
              <a:ext uri="{FF2B5EF4-FFF2-40B4-BE49-F238E27FC236}">
                <a16:creationId xmlns:a16="http://schemas.microsoft.com/office/drawing/2014/main" id="{0C10415C-483E-4F37-AF12-7A32A08633D9}"/>
              </a:ext>
            </a:extLst>
          </p:cNvPr>
          <p:cNvPicPr>
            <a:picLocks noChangeAspect="1"/>
          </p:cNvPicPr>
          <p:nvPr/>
        </p:nvPicPr>
        <p:blipFill rotWithShape="1">
          <a:blip r:embed="rId3"/>
          <a:srcRect l="2106" r="2106" b="13878"/>
          <a:stretch/>
        </p:blipFill>
        <p:spPr>
          <a:xfrm>
            <a:off x="592978" y="898076"/>
            <a:ext cx="8144586" cy="5205016"/>
          </a:xfrm>
          <a:prstGeom prst="rect">
            <a:avLst/>
          </a:prstGeom>
          <a:solidFill>
            <a:srgbClr val="808080"/>
          </a:solidFill>
          <a:ln>
            <a:noFill/>
          </a:ln>
        </p:spPr>
      </p:pic>
      <p:sp>
        <p:nvSpPr>
          <p:cNvPr id="8" name="Title 1">
            <a:extLst>
              <a:ext uri="{FF2B5EF4-FFF2-40B4-BE49-F238E27FC236}">
                <a16:creationId xmlns:a16="http://schemas.microsoft.com/office/drawing/2014/main" id="{CC8435F0-63AD-494B-BB67-2B4AD93BFF2F}"/>
              </a:ext>
            </a:extLst>
          </p:cNvPr>
          <p:cNvSpPr txBox="1">
            <a:spLocks/>
          </p:cNvSpPr>
          <p:nvPr/>
        </p:nvSpPr>
        <p:spPr>
          <a:xfrm>
            <a:off x="819102" y="898076"/>
            <a:ext cx="4201027" cy="92119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800" b="0" kern="1200" cap="none" spc="0" baseline="0">
                <a:solidFill>
                  <a:schemeClr val="tx1"/>
                </a:solidFill>
                <a:effectLst/>
                <a:latin typeface="+mj-lt"/>
                <a:ea typeface="+mn-ea"/>
                <a:cs typeface="+mn-cs"/>
              </a:defRPr>
            </a:lvl1pPr>
          </a:lstStyle>
          <a:p>
            <a:r>
              <a:rPr lang="en-US" dirty="0"/>
              <a:t>The Cash-Neill Family Portrait October 1956</a:t>
            </a:r>
          </a:p>
        </p:txBody>
      </p:sp>
    </p:spTree>
    <p:extLst>
      <p:ext uri="{BB962C8B-B14F-4D97-AF65-F5344CB8AC3E}">
        <p14:creationId xmlns:p14="http://schemas.microsoft.com/office/powerpoint/2010/main" val="79162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686" y="642594"/>
            <a:ext cx="6475503" cy="1371600"/>
          </a:xfrm>
        </p:spPr>
        <p:txBody>
          <a:bodyPr>
            <a:normAutofit fontScale="90000"/>
          </a:bodyPr>
          <a:lstStyle/>
          <a:p>
            <a:pPr algn="ctr"/>
            <a:r>
              <a:rPr lang="en-US" dirty="0"/>
              <a:t>Happy 87</a:t>
            </a:r>
            <a:r>
              <a:rPr lang="en-US" baseline="30000" dirty="0"/>
              <a:t>th</a:t>
            </a:r>
            <a:r>
              <a:rPr lang="en-US" dirty="0"/>
              <a:t> Birthday </a:t>
            </a:r>
            <a:br>
              <a:rPr lang="en-US" dirty="0"/>
            </a:br>
            <a:r>
              <a:rPr lang="en-US" dirty="0"/>
              <a:t>Aunt Edie</a:t>
            </a:r>
          </a:p>
        </p:txBody>
      </p:sp>
      <p:sp>
        <p:nvSpPr>
          <p:cNvPr id="3" name="Content Placeholder 2"/>
          <p:cNvSpPr>
            <a:spLocks noGrp="1"/>
          </p:cNvSpPr>
          <p:nvPr>
            <p:ph sz="half" idx="1"/>
          </p:nvPr>
        </p:nvSpPr>
        <p:spPr>
          <a:xfrm>
            <a:off x="703515" y="2492239"/>
            <a:ext cx="2659812" cy="3366027"/>
          </a:xfrm>
        </p:spPr>
        <p:txBody>
          <a:bodyPr>
            <a:normAutofit fontScale="92500" lnSpcReduction="10000"/>
          </a:bodyPr>
          <a:lstStyle/>
          <a:p>
            <a:pPr marL="0" indent="0">
              <a:buNone/>
            </a:pPr>
            <a:r>
              <a:rPr lang="en-US" dirty="0"/>
              <a:t>     </a:t>
            </a:r>
            <a:r>
              <a:rPr lang="en-US" dirty="0">
                <a:latin typeface="Elephant" panose="02020904090505020303" pitchFamily="18" charset="0"/>
              </a:rPr>
              <a:t>January 25th</a:t>
            </a:r>
          </a:p>
          <a:p>
            <a:pPr marL="0" indent="0">
              <a:buNone/>
            </a:pPr>
            <a:r>
              <a:rPr lang="en-US" dirty="0"/>
              <a:t>Happy 87</a:t>
            </a:r>
            <a:r>
              <a:rPr lang="en-US" baseline="30000" dirty="0"/>
              <a:t>th</a:t>
            </a:r>
            <a:r>
              <a:rPr lang="en-US" dirty="0"/>
              <a:t> Birthday to the family matriarch, Edith Cash Sloan.  A big thank you to her brother, sister, cousin, nieces and nephew who sent gifts, cards and flowers.  </a:t>
            </a:r>
          </a:p>
          <a:p>
            <a:pPr marL="0" indent="0">
              <a:buNone/>
            </a:pPr>
            <a:endParaRPr lang="en-US" dirty="0"/>
          </a:p>
          <a:p>
            <a:pPr marL="0" indent="0">
              <a:buNone/>
            </a:pPr>
            <a:r>
              <a:rPr lang="en-US" sz="1500" i="1" dirty="0"/>
              <a:t>Note:  She sponsored the very first Family Reunion in  1988, in Pisgah Forest, NC.</a:t>
            </a:r>
          </a:p>
        </p:txBody>
      </p:sp>
      <p:pic>
        <p:nvPicPr>
          <p:cNvPr id="5" name="Picture 4" descr="A picture containing person, indoor, wall, red&#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9900189" y="642594"/>
            <a:ext cx="1708150" cy="3298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happy birthday to you free printable --a girl and a glue ..."/>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90694" y="534838"/>
            <a:ext cx="2558989" cy="1859532"/>
          </a:xfrm>
          <a:prstGeom prst="rect">
            <a:avLst/>
          </a:prstGeom>
        </p:spPr>
      </p:pic>
      <p:sp>
        <p:nvSpPr>
          <p:cNvPr id="8" name="10-Point Star 7"/>
          <p:cNvSpPr/>
          <p:nvPr/>
        </p:nvSpPr>
        <p:spPr>
          <a:xfrm rot="1361333">
            <a:off x="3272690" y="2115375"/>
            <a:ext cx="2570672" cy="226389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10-Point Star 8"/>
          <p:cNvSpPr/>
          <p:nvPr/>
        </p:nvSpPr>
        <p:spPr>
          <a:xfrm>
            <a:off x="6722149" y="1911359"/>
            <a:ext cx="2570672" cy="226389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10-Point Star 9"/>
          <p:cNvSpPr/>
          <p:nvPr/>
        </p:nvSpPr>
        <p:spPr>
          <a:xfrm>
            <a:off x="4561785" y="4077419"/>
            <a:ext cx="2570672" cy="226389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Point Star 10"/>
          <p:cNvSpPr/>
          <p:nvPr/>
        </p:nvSpPr>
        <p:spPr>
          <a:xfrm>
            <a:off x="8442385" y="4116403"/>
            <a:ext cx="2570672" cy="226389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2c349d89-014c-4987-9ad5-6f9894f36f54@namprd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65850">
            <a:off x="3254221" y="2264850"/>
            <a:ext cx="2406796" cy="180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1094f698-7456-4308-99e7-43873ce05fc7@namprd05"/>
          <p:cNvPicPr>
            <a:picLocks noChangeAspect="1" noChangeArrowheads="1"/>
          </p:cNvPicPr>
          <p:nvPr/>
        </p:nvPicPr>
        <p:blipFill rotWithShape="1">
          <a:blip r:embed="rId5">
            <a:extLst>
              <a:ext uri="{28A0092B-C50C-407E-A947-70E740481C1C}">
                <a14:useLocalDpi xmlns:a14="http://schemas.microsoft.com/office/drawing/2010/main" val="0"/>
              </a:ext>
            </a:extLst>
          </a:blip>
          <a:srcRect l="23815"/>
          <a:stretch/>
        </p:blipFill>
        <p:spPr bwMode="auto">
          <a:xfrm rot="4936319">
            <a:off x="5852282" y="2085950"/>
            <a:ext cx="3229947" cy="317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202f7be9-85a3-4d86-892a-6bc272d3ee7f@namprd05"/>
          <p:cNvPicPr>
            <a:picLocks noChangeAspect="1" noChangeArrowheads="1"/>
          </p:cNvPicPr>
          <p:nvPr/>
        </p:nvPicPr>
        <p:blipFill rotWithShape="1">
          <a:blip r:embed="rId6">
            <a:extLst>
              <a:ext uri="{28A0092B-C50C-407E-A947-70E740481C1C}">
                <a14:useLocalDpi xmlns:a14="http://schemas.microsoft.com/office/drawing/2010/main" val="0"/>
              </a:ext>
            </a:extLst>
          </a:blip>
          <a:srcRect r="21719"/>
          <a:stretch/>
        </p:blipFill>
        <p:spPr bwMode="auto">
          <a:xfrm rot="4274875">
            <a:off x="3705124" y="4063489"/>
            <a:ext cx="2057440" cy="197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1d1b19c-265a-4c3e-a27b-c5b5e35eb93b@namprd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653321">
            <a:off x="8411783" y="4358205"/>
            <a:ext cx="2140481" cy="16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39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006" y="782973"/>
            <a:ext cx="4756210" cy="1456427"/>
          </a:xfrm>
        </p:spPr>
        <p:txBody>
          <a:bodyPr>
            <a:normAutofit lnSpcReduction="10000"/>
          </a:bodyPr>
          <a:lstStyle/>
          <a:p>
            <a:pPr marL="0" indent="0">
              <a:buNone/>
            </a:pPr>
            <a:r>
              <a:rPr lang="en-US" dirty="0"/>
              <a:t>Congratulations to </a:t>
            </a:r>
            <a:r>
              <a:rPr lang="en-US" dirty="0">
                <a:solidFill>
                  <a:schemeClr val="accent5"/>
                </a:solidFill>
              </a:rPr>
              <a:t>Stephen and Claudette Lewis</a:t>
            </a:r>
            <a:r>
              <a:rPr lang="en-US" dirty="0"/>
              <a:t>!  They closed on their first family home on December 10, 2021, Stephen’s birthday.  They are the proud parents of </a:t>
            </a:r>
            <a:r>
              <a:rPr lang="en-US" dirty="0">
                <a:solidFill>
                  <a:schemeClr val="accent5"/>
                </a:solidFill>
              </a:rPr>
              <a:t>Cash and Sage</a:t>
            </a:r>
            <a:r>
              <a:rPr lang="en-US" dirty="0"/>
              <a:t>.</a:t>
            </a:r>
          </a:p>
          <a:p>
            <a:pPr marL="0" indent="0">
              <a:buNone/>
            </a:pPr>
            <a:endParaRPr lang="en-US" sz="1400" dirty="0"/>
          </a:p>
        </p:txBody>
      </p:sp>
      <p:sp>
        <p:nvSpPr>
          <p:cNvPr id="4" name="Text Placeholder 3"/>
          <p:cNvSpPr>
            <a:spLocks noGrp="1"/>
          </p:cNvSpPr>
          <p:nvPr>
            <p:ph type="body" sz="half" idx="2"/>
          </p:nvPr>
        </p:nvSpPr>
        <p:spPr>
          <a:xfrm>
            <a:off x="9296400" y="2666281"/>
            <a:ext cx="2430780" cy="3505200"/>
          </a:xfrm>
        </p:spPr>
        <p:txBody>
          <a:bodyPr>
            <a:normAutofit/>
          </a:bodyPr>
          <a:lstStyle/>
          <a:p>
            <a:r>
              <a:rPr lang="en-US" b="1" dirty="0" err="1">
                <a:solidFill>
                  <a:schemeClr val="bg2"/>
                </a:solidFill>
              </a:rPr>
              <a:t>Ean</a:t>
            </a:r>
            <a:r>
              <a:rPr lang="en-US" b="1" dirty="0">
                <a:solidFill>
                  <a:schemeClr val="bg2"/>
                </a:solidFill>
              </a:rPr>
              <a:t> </a:t>
            </a:r>
            <a:r>
              <a:rPr lang="en-US" b="1" dirty="0" err="1">
                <a:solidFill>
                  <a:schemeClr val="bg2"/>
                </a:solidFill>
              </a:rPr>
              <a:t>Weslynn</a:t>
            </a:r>
            <a:endParaRPr lang="en-US" b="1" dirty="0">
              <a:solidFill>
                <a:schemeClr val="bg2"/>
              </a:solidFill>
            </a:endParaRPr>
          </a:p>
          <a:p>
            <a:r>
              <a:rPr lang="en-US" b="1" dirty="0" err="1">
                <a:solidFill>
                  <a:schemeClr val="bg2"/>
                </a:solidFill>
              </a:rPr>
              <a:t>Ean</a:t>
            </a:r>
            <a:r>
              <a:rPr lang="en-US" b="1" dirty="0">
                <a:solidFill>
                  <a:schemeClr val="bg2"/>
                </a:solidFill>
              </a:rPr>
              <a:t> is the son of Brent Wesley Cash, brother of Tessa Marie and grandson of John Wesley and Ethel Mae Cash. </a:t>
            </a:r>
            <a:r>
              <a:rPr lang="en-US" b="1" dirty="0" err="1">
                <a:solidFill>
                  <a:schemeClr val="bg2"/>
                </a:solidFill>
              </a:rPr>
              <a:t>Ean</a:t>
            </a:r>
            <a:r>
              <a:rPr lang="en-US" b="1" dirty="0">
                <a:solidFill>
                  <a:schemeClr val="bg2"/>
                </a:solidFill>
              </a:rPr>
              <a:t> is a writer/producer in Los Angeles, CA. He wrote for ‘Black Monday’ on Showtime and ‘Dear White People' on Netflix before leading his first writer’s room last summer. </a:t>
            </a:r>
            <a:endParaRPr lang="en-US" dirty="0"/>
          </a:p>
        </p:txBody>
      </p:sp>
      <p:sp>
        <p:nvSpPr>
          <p:cNvPr id="5" name="Content Placeholder 2"/>
          <p:cNvSpPr txBox="1">
            <a:spLocks/>
          </p:cNvSpPr>
          <p:nvPr/>
        </p:nvSpPr>
        <p:spPr>
          <a:xfrm>
            <a:off x="5956509" y="2790463"/>
            <a:ext cx="2349440" cy="2002407"/>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9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buNone/>
            </a:pPr>
            <a:r>
              <a:rPr lang="en-US" dirty="0"/>
              <a:t>Bon Voyage to </a:t>
            </a:r>
            <a:r>
              <a:rPr lang="en-US" b="1" dirty="0">
                <a:solidFill>
                  <a:schemeClr val="accent5"/>
                </a:solidFill>
              </a:rPr>
              <a:t>Gerald and Dana Strothers</a:t>
            </a:r>
            <a:r>
              <a:rPr lang="en-US" dirty="0"/>
              <a:t>.  They are spending two weeks in Hawaii to celebrate Gerald’s  birthday!!   Dana is the daughter of Frances Bond.</a:t>
            </a:r>
          </a:p>
        </p:txBody>
      </p:sp>
      <p:sp>
        <p:nvSpPr>
          <p:cNvPr id="6" name="Content Placeholder 2"/>
          <p:cNvSpPr txBox="1">
            <a:spLocks/>
          </p:cNvSpPr>
          <p:nvPr/>
        </p:nvSpPr>
        <p:spPr>
          <a:xfrm>
            <a:off x="2616619" y="2239400"/>
            <a:ext cx="2349440" cy="4424859"/>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9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lnSpc>
                <a:spcPct val="120000"/>
              </a:lnSpc>
              <a:spcBef>
                <a:spcPts val="0"/>
              </a:spcBef>
              <a:buNone/>
            </a:pPr>
            <a:endParaRPr lang="en-US" dirty="0"/>
          </a:p>
          <a:p>
            <a:pPr marL="0" indent="0">
              <a:lnSpc>
                <a:spcPct val="120000"/>
              </a:lnSpc>
              <a:spcBef>
                <a:spcPts val="0"/>
              </a:spcBef>
              <a:buNone/>
            </a:pPr>
            <a:r>
              <a:rPr lang="en-US" sz="4800" dirty="0"/>
              <a:t>A hearty congratulations to </a:t>
            </a:r>
            <a:r>
              <a:rPr lang="en-US" sz="4800" b="1" dirty="0" err="1">
                <a:solidFill>
                  <a:schemeClr val="accent5"/>
                </a:solidFill>
              </a:rPr>
              <a:t>Wirlen</a:t>
            </a:r>
            <a:r>
              <a:rPr lang="en-US" sz="4800" b="1" dirty="0">
                <a:solidFill>
                  <a:schemeClr val="accent5"/>
                </a:solidFill>
              </a:rPr>
              <a:t> and Tiana </a:t>
            </a:r>
            <a:r>
              <a:rPr lang="en-US" sz="4800" b="1" dirty="0" err="1">
                <a:solidFill>
                  <a:schemeClr val="accent5"/>
                </a:solidFill>
              </a:rPr>
              <a:t>Elama</a:t>
            </a:r>
            <a:r>
              <a:rPr lang="en-US" sz="4800" dirty="0"/>
              <a:t> on the purchase of their new home in Raleigh, NC.  They re-located to Raleigh from California last Summer, to assist with the care of her paternal Grandmother.  God has truly blessed them to be able to maintain their West Coast employment while on the East Coast.  Tiana is an Environmental Oversight Manager. She was recently promoted to supervisor.  </a:t>
            </a:r>
            <a:r>
              <a:rPr lang="en-US" sz="4800" dirty="0" err="1"/>
              <a:t>Wirlen</a:t>
            </a:r>
            <a:r>
              <a:rPr lang="en-US" sz="4800" dirty="0"/>
              <a:t> is a Cancer Research Manager. Tiana is the daughter of </a:t>
            </a:r>
            <a:r>
              <a:rPr lang="en-US" sz="4800" dirty="0" err="1"/>
              <a:t>Sherrene</a:t>
            </a:r>
            <a:r>
              <a:rPr lang="en-US" sz="4800" dirty="0"/>
              <a:t> Jones, the sister of </a:t>
            </a:r>
            <a:r>
              <a:rPr lang="en-US" sz="4800" dirty="0" err="1"/>
              <a:t>Zarek</a:t>
            </a:r>
            <a:r>
              <a:rPr lang="en-US" sz="4800" dirty="0"/>
              <a:t> Jones and the granddaughter of Rose Cash Kittrell.</a:t>
            </a:r>
          </a:p>
        </p:txBody>
      </p:sp>
      <p:pic>
        <p:nvPicPr>
          <p:cNvPr id="8" name="Picture 7" descr="A person sitting on a person's lap in a living room&#10;&#10;Description automatically generated with low confid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794" y="2790463"/>
            <a:ext cx="1860550" cy="29762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descr="A picture containing tree, person, person, outdoor&#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444325" y="787603"/>
            <a:ext cx="1929765" cy="1447165"/>
          </a:xfrm>
          <a:prstGeom prst="rect">
            <a:avLst/>
          </a:prstGeom>
          <a:noFill/>
          <a:ln>
            <a:noFill/>
          </a:ln>
        </p:spPr>
      </p:pic>
    </p:spTree>
    <p:extLst>
      <p:ext uri="{BB962C8B-B14F-4D97-AF65-F5344CB8AC3E}">
        <p14:creationId xmlns:p14="http://schemas.microsoft.com/office/powerpoint/2010/main" val="58145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684" y="2379453"/>
            <a:ext cx="2621507" cy="3900577"/>
          </a:xfrm>
        </p:spPr>
        <p:txBody>
          <a:bodyPr>
            <a:normAutofit fontScale="85000" lnSpcReduction="20000"/>
          </a:bodyPr>
          <a:lstStyle/>
          <a:p>
            <a:pPr marL="0" indent="0">
              <a:buNone/>
            </a:pPr>
            <a:endParaRPr lang="en-US" sz="1400" dirty="0"/>
          </a:p>
          <a:p>
            <a:pPr marL="0" indent="0">
              <a:buNone/>
            </a:pPr>
            <a:r>
              <a:rPr lang="en-US" sz="1400" dirty="0"/>
              <a:t>Congratulations to </a:t>
            </a:r>
            <a:r>
              <a:rPr lang="en-US" sz="1400" b="1" dirty="0">
                <a:solidFill>
                  <a:schemeClr val="accent5"/>
                </a:solidFill>
              </a:rPr>
              <a:t>Ajamu Olaniyan f/k/a Dean Cash </a:t>
            </a:r>
            <a:r>
              <a:rPr lang="en-US" sz="1400" dirty="0"/>
              <a:t>who was recognized and received the Wall of Success Award for being a distinguished graduate from Sun Prairie High School in Wisconsin.  He is currently working on his Ph.D. Ajamu is the proud father of </a:t>
            </a:r>
            <a:r>
              <a:rPr lang="en-US" sz="1400" dirty="0" err="1"/>
              <a:t>Lanre</a:t>
            </a:r>
            <a:r>
              <a:rPr lang="en-US" sz="1400" dirty="0"/>
              <a:t>, </a:t>
            </a:r>
            <a:r>
              <a:rPr lang="en-US" sz="1400" dirty="0" err="1"/>
              <a:t>Aszurae</a:t>
            </a:r>
            <a:r>
              <a:rPr lang="en-US" sz="1400" dirty="0"/>
              <a:t>, </a:t>
            </a:r>
            <a:r>
              <a:rPr lang="en-US" sz="1400" dirty="0" err="1"/>
              <a:t>Maili</a:t>
            </a:r>
            <a:r>
              <a:rPr lang="en-US" sz="1400" dirty="0"/>
              <a:t>, and  Harmony. He is the son of John Wesley and Mae Cash</a:t>
            </a:r>
          </a:p>
          <a:p>
            <a:pPr marL="0" indent="0">
              <a:buNone/>
            </a:pPr>
            <a:endParaRPr lang="en-US" sz="1400" dirty="0"/>
          </a:p>
          <a:p>
            <a:pPr marL="0" indent="0">
              <a:buNone/>
            </a:pPr>
            <a:r>
              <a:rPr lang="en-US" sz="1400" dirty="0"/>
              <a:t>Speech:  </a:t>
            </a:r>
            <a:r>
              <a:rPr lang="en-US" sz="1400" dirty="0">
                <a:solidFill>
                  <a:srgbClr val="FFC000"/>
                </a:solidFill>
                <a:hlinkClick r:id="rId2"/>
              </a:rPr>
              <a:t>https://youtu.be/cwD7UUFKpG8</a:t>
            </a:r>
            <a:r>
              <a:rPr lang="en-US" sz="1400" dirty="0">
                <a:solidFill>
                  <a:srgbClr val="FFC000"/>
                </a:solidFill>
              </a:rPr>
              <a:t> </a:t>
            </a:r>
          </a:p>
          <a:p>
            <a:pPr marL="0" indent="0">
              <a:buNone/>
            </a:pPr>
            <a:r>
              <a:rPr lang="en-US" sz="1400" dirty="0"/>
              <a:t>Article:  </a:t>
            </a:r>
            <a:r>
              <a:rPr lang="en-US" sz="1400" dirty="0">
                <a:hlinkClick r:id="rId3"/>
              </a:rPr>
              <a:t>https://madison365.com/be-you-the-world-will-adjust-sun-prairie-honors-ajamu-olaniyan-on-wall-of-success/</a:t>
            </a:r>
            <a:r>
              <a:rPr lang="en-US" sz="1400" dirty="0"/>
              <a:t> </a:t>
            </a:r>
          </a:p>
          <a:p>
            <a:pPr marL="0" indent="0">
              <a:buNone/>
            </a:pPr>
            <a:endParaRPr lang="en-US" sz="1400" dirty="0"/>
          </a:p>
        </p:txBody>
      </p:sp>
      <p:sp>
        <p:nvSpPr>
          <p:cNvPr id="4" name="Text Placeholder 3"/>
          <p:cNvSpPr>
            <a:spLocks noGrp="1"/>
          </p:cNvSpPr>
          <p:nvPr>
            <p:ph type="body" sz="half" idx="2"/>
          </p:nvPr>
        </p:nvSpPr>
        <p:spPr>
          <a:xfrm>
            <a:off x="9296400" y="2975460"/>
            <a:ext cx="2430780" cy="3505200"/>
          </a:xfrm>
        </p:spPr>
        <p:txBody>
          <a:bodyPr/>
          <a:lstStyle/>
          <a:p>
            <a:r>
              <a:rPr lang="en-US" b="1" dirty="0">
                <a:solidFill>
                  <a:schemeClr val="bg2"/>
                </a:solidFill>
              </a:rPr>
              <a:t>Lauryn Lindsey </a:t>
            </a:r>
            <a:r>
              <a:rPr lang="en-US" dirty="0"/>
              <a:t>did her initial ministry message at The Rock Church in Anaheim, CA. She did an outstanding job. You may listen to her message on the Cash-Neill website.  Her message begins at 1 </a:t>
            </a:r>
            <a:r>
              <a:rPr lang="en-US" dirty="0" err="1"/>
              <a:t>hr</a:t>
            </a:r>
            <a:r>
              <a:rPr lang="en-US" dirty="0"/>
              <a:t> and 10 minutes into the YouTube Video. She is the daughter of Carlton and Helen Lindsey and the granddaughter of Curtis Cash. </a:t>
            </a:r>
          </a:p>
        </p:txBody>
      </p:sp>
      <p:sp>
        <p:nvSpPr>
          <p:cNvPr id="6" name="Content Placeholder 2"/>
          <p:cNvSpPr txBox="1">
            <a:spLocks/>
          </p:cNvSpPr>
          <p:nvPr/>
        </p:nvSpPr>
        <p:spPr>
          <a:xfrm>
            <a:off x="3566753" y="804673"/>
            <a:ext cx="2349440" cy="5143500"/>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9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buNone/>
            </a:pPr>
            <a:r>
              <a:rPr lang="en-US" sz="2600" b="1" dirty="0">
                <a:solidFill>
                  <a:schemeClr val="accent5"/>
                </a:solidFill>
              </a:rPr>
              <a:t>Gwen Cash Jones </a:t>
            </a:r>
            <a:r>
              <a:rPr lang="en-US" sz="2600" dirty="0"/>
              <a:t>celebrated Pastor Appreciation Day at St. John Nation in Fletcher, NC. </a:t>
            </a:r>
          </a:p>
          <a:p>
            <a:pPr marL="0" indent="0">
              <a:buNone/>
            </a:pPr>
            <a:r>
              <a:rPr lang="en-US" dirty="0"/>
              <a:t>To view, open this PDF document in Reader, right-click the document, and choose select tool from the pop-up menu.  Drag to select text or click to select an image. Right-click the selected link and choose copy, paste in the web address location, and click enter.  The 3-minute celebratory video will come up. </a:t>
            </a:r>
          </a:p>
          <a:p>
            <a:pPr marL="0" indent="0">
              <a:buNone/>
            </a:pPr>
            <a:r>
              <a:rPr lang="en-US" dirty="0"/>
              <a:t>Or, you can view on the Cash-Neill family website. Gwen is the daughter of William, Sr. and Barbara Cash. </a:t>
            </a:r>
          </a:p>
          <a:p>
            <a:pPr marL="0" indent="0">
              <a:buNone/>
            </a:pPr>
            <a:r>
              <a:rPr lang="en-US" dirty="0">
                <a:hlinkClick r:id="rId4"/>
              </a:rPr>
              <a:t>https://youtu.be/M6rT2qRLnsE</a:t>
            </a:r>
            <a:r>
              <a:rPr lang="en-US" dirty="0"/>
              <a:t> </a:t>
            </a:r>
          </a:p>
        </p:txBody>
      </p:sp>
      <p:pic>
        <p:nvPicPr>
          <p:cNvPr id="7" name="Picture 6"/>
          <p:cNvPicPr>
            <a:picLocks noChangeAspect="1"/>
          </p:cNvPicPr>
          <p:nvPr/>
        </p:nvPicPr>
        <p:blipFill>
          <a:blip r:embed="rId5"/>
          <a:stretch>
            <a:fillRect/>
          </a:stretch>
        </p:blipFill>
        <p:spPr>
          <a:xfrm>
            <a:off x="5916193" y="607392"/>
            <a:ext cx="2621507" cy="17720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A picture containing person, indoor, person, floor&#10;&#10;Description automatically generat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209" y="701323"/>
            <a:ext cx="2079710" cy="25284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2"/>
          <p:cNvSpPr txBox="1">
            <a:spLocks/>
          </p:cNvSpPr>
          <p:nvPr/>
        </p:nvSpPr>
        <p:spPr>
          <a:xfrm>
            <a:off x="710344" y="3432136"/>
            <a:ext cx="2349440" cy="2847894"/>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9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buNone/>
            </a:pPr>
            <a:r>
              <a:rPr lang="en-US" b="1" dirty="0">
                <a:solidFill>
                  <a:schemeClr val="accent5"/>
                </a:solidFill>
              </a:rPr>
              <a:t>Richard Harris </a:t>
            </a:r>
            <a:r>
              <a:rPr lang="en-US" dirty="0"/>
              <a:t>made the Top 20 sales list of Tiffany &amp; Co. for the western region for 4th quarter 2021!!!! Congratulations on your hard work and success! Richard is Michelle Rosas and Pam Keith’s nephew.</a:t>
            </a:r>
          </a:p>
        </p:txBody>
      </p:sp>
      <p:pic>
        <p:nvPicPr>
          <p:cNvPr id="10" name="Picture 9">
            <a:extLst>
              <a:ext uri="{FF2B5EF4-FFF2-40B4-BE49-F238E27FC236}">
                <a16:creationId xmlns:a16="http://schemas.microsoft.com/office/drawing/2014/main" id="{CE3E9E10-D3F4-47EB-8100-0ABD4F1879A1}"/>
              </a:ext>
            </a:extLst>
          </p:cNvPr>
          <p:cNvPicPr>
            <a:picLocks noChangeAspect="1"/>
          </p:cNvPicPr>
          <p:nvPr/>
        </p:nvPicPr>
        <p:blipFill rotWithShape="1">
          <a:blip r:embed="rId7"/>
          <a:srcRect l="18988" t="25500" r="67024" b="29929"/>
          <a:stretch/>
        </p:blipFill>
        <p:spPr>
          <a:xfrm>
            <a:off x="9641363" y="522482"/>
            <a:ext cx="1705428" cy="2264229"/>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408077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4475" y="1110897"/>
            <a:ext cx="1802921" cy="1097465"/>
          </a:xfrm>
        </p:spPr>
        <p:txBody>
          <a:bodyPr/>
          <a:lstStyle/>
          <a:p>
            <a:r>
              <a:rPr lang="en-US" sz="1400" dirty="0"/>
              <a:t>Our Precious 2021 Family Additions</a:t>
            </a:r>
          </a:p>
        </p:txBody>
      </p:sp>
      <p:pic>
        <p:nvPicPr>
          <p:cNvPr id="5" name="Picture 4" descr="A picture containing indoor, hat&#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6800" y="1874041"/>
            <a:ext cx="1607820" cy="2143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 picture containing bed, close&#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340" y="2076818"/>
            <a:ext cx="2333625" cy="155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687497" y="4198956"/>
            <a:ext cx="2444556" cy="1015663"/>
          </a:xfrm>
          <a:prstGeom prst="rect">
            <a:avLst/>
          </a:prstGeom>
        </p:spPr>
        <p:txBody>
          <a:bodyPr wrap="square">
            <a:spAutoFit/>
          </a:bodyPr>
          <a:lstStyle/>
          <a:p>
            <a:pPr algn="ctr"/>
            <a:r>
              <a:rPr lang="en-US" sz="1200" b="1" dirty="0">
                <a:solidFill>
                  <a:schemeClr val="accent5"/>
                </a:solidFill>
              </a:rPr>
              <a:t>Sage Lewis 12/27-B</a:t>
            </a:r>
          </a:p>
          <a:p>
            <a:pPr algn="ctr"/>
            <a:r>
              <a:rPr lang="en-US" sz="1200" dirty="0"/>
              <a:t>The adorable daughter of Stephen and Claudette Lewis. Edward R. </a:t>
            </a:r>
            <a:r>
              <a:rPr lang="en-US" sz="1200" dirty="0" err="1"/>
              <a:t>Cash,Sr.’s</a:t>
            </a:r>
            <a:r>
              <a:rPr lang="en-US" sz="1200" dirty="0"/>
              <a:t> granddaughter.</a:t>
            </a:r>
          </a:p>
        </p:txBody>
      </p:sp>
      <p:sp>
        <p:nvSpPr>
          <p:cNvPr id="8" name="Rectangle 7"/>
          <p:cNvSpPr/>
          <p:nvPr/>
        </p:nvSpPr>
        <p:spPr>
          <a:xfrm>
            <a:off x="4595721" y="3718636"/>
            <a:ext cx="2958861" cy="646331"/>
          </a:xfrm>
          <a:prstGeom prst="rect">
            <a:avLst/>
          </a:prstGeom>
        </p:spPr>
        <p:txBody>
          <a:bodyPr wrap="square">
            <a:spAutoFit/>
          </a:bodyPr>
          <a:lstStyle/>
          <a:p>
            <a:pPr algn="ctr"/>
            <a:r>
              <a:rPr lang="en-US" sz="1200" b="1" dirty="0">
                <a:solidFill>
                  <a:schemeClr val="accent5"/>
                </a:solidFill>
              </a:rPr>
              <a:t>Oliver Wesley Cash 12/21 </a:t>
            </a:r>
          </a:p>
          <a:p>
            <a:pPr algn="ctr"/>
            <a:r>
              <a:rPr lang="en-US" sz="1200" dirty="0"/>
              <a:t>Son of Eric Cash and grandson of Edward (Ricky), Jr. and Arlene Cash</a:t>
            </a:r>
          </a:p>
        </p:txBody>
      </p:sp>
      <p:sp>
        <p:nvSpPr>
          <p:cNvPr id="9" name="Rectangle 8"/>
          <p:cNvSpPr/>
          <p:nvPr/>
        </p:nvSpPr>
        <p:spPr>
          <a:xfrm>
            <a:off x="8160588" y="4013787"/>
            <a:ext cx="2226425" cy="1200329"/>
          </a:xfrm>
          <a:prstGeom prst="rect">
            <a:avLst/>
          </a:prstGeom>
        </p:spPr>
        <p:txBody>
          <a:bodyPr wrap="square">
            <a:spAutoFit/>
          </a:bodyPr>
          <a:lstStyle/>
          <a:p>
            <a:pPr algn="ctr"/>
            <a:r>
              <a:rPr lang="en-US" sz="1200" b="1" dirty="0" err="1">
                <a:solidFill>
                  <a:schemeClr val="accent5"/>
                </a:solidFill>
              </a:rPr>
              <a:t>Allisynne</a:t>
            </a:r>
            <a:r>
              <a:rPr lang="en-US" sz="1200" b="1" dirty="0">
                <a:solidFill>
                  <a:schemeClr val="accent5"/>
                </a:solidFill>
              </a:rPr>
              <a:t> Jane Kittrell </a:t>
            </a:r>
          </a:p>
          <a:p>
            <a:pPr algn="ctr"/>
            <a:r>
              <a:rPr lang="en-US" sz="1200" dirty="0"/>
              <a:t>is the precious daughter of Kayla Kittrell – Tony </a:t>
            </a:r>
            <a:r>
              <a:rPr lang="en-US" sz="1200" dirty="0" err="1"/>
              <a:t>Kittrell’s</a:t>
            </a:r>
            <a:r>
              <a:rPr lang="en-US" sz="1200" dirty="0"/>
              <a:t> 1</a:t>
            </a:r>
            <a:r>
              <a:rPr lang="en-US" sz="1200" baseline="30000" dirty="0"/>
              <a:t>st</a:t>
            </a:r>
            <a:r>
              <a:rPr lang="en-US" sz="1200" dirty="0"/>
              <a:t> grandchild and Rose </a:t>
            </a:r>
            <a:r>
              <a:rPr lang="en-US" sz="1200" dirty="0" err="1"/>
              <a:t>Kittrell’s</a:t>
            </a:r>
            <a:r>
              <a:rPr lang="en-US" sz="1200" dirty="0"/>
              <a:t> 1</a:t>
            </a:r>
            <a:r>
              <a:rPr lang="en-US" sz="1200" baseline="30000" dirty="0"/>
              <a:t>st</a:t>
            </a:r>
            <a:r>
              <a:rPr lang="en-US" sz="1200" dirty="0"/>
              <a:t> great-grandchild! </a:t>
            </a:r>
          </a:p>
        </p:txBody>
      </p:sp>
      <p:sp>
        <p:nvSpPr>
          <p:cNvPr id="10" name="Rectangle 9"/>
          <p:cNvSpPr/>
          <p:nvPr/>
        </p:nvSpPr>
        <p:spPr>
          <a:xfrm>
            <a:off x="4837171" y="4598489"/>
            <a:ext cx="2717411" cy="646331"/>
          </a:xfrm>
          <a:prstGeom prst="rect">
            <a:avLst/>
          </a:prstGeom>
        </p:spPr>
        <p:txBody>
          <a:bodyPr wrap="none">
            <a:spAutoFit/>
          </a:bodyPr>
          <a:lstStyle/>
          <a:p>
            <a:pPr algn="ctr"/>
            <a:r>
              <a:rPr lang="en-US" dirty="0">
                <a:solidFill>
                  <a:srgbClr val="FFC000"/>
                </a:solidFill>
              </a:rPr>
              <a:t>“Ten Fingers, Ten Toes, </a:t>
            </a:r>
          </a:p>
          <a:p>
            <a:pPr algn="ctr"/>
            <a:r>
              <a:rPr lang="en-US" dirty="0">
                <a:solidFill>
                  <a:srgbClr val="FFC000"/>
                </a:solidFill>
              </a:rPr>
              <a:t>One Perfect Nose”</a:t>
            </a:r>
          </a:p>
        </p:txBody>
      </p:sp>
      <p:pic>
        <p:nvPicPr>
          <p:cNvPr id="2050" name="Picture 2" descr="740b426f-6b75-4c92-bd57-0fb6d82940d2@namprd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170536" y="2027245"/>
            <a:ext cx="2206528" cy="1654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948"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1"/>
          <p:cNvSpPr txBox="1">
            <a:spLocks/>
          </p:cNvSpPr>
          <p:nvPr/>
        </p:nvSpPr>
        <p:spPr>
          <a:xfrm>
            <a:off x="317061" y="-358068"/>
            <a:ext cx="2771642" cy="4027526"/>
          </a:xfrm>
          <a:prstGeom prst="rect">
            <a:avLst/>
          </a:prstGeom>
        </p:spPr>
        <p:txBody>
          <a:bodyPr anchor="b">
            <a:no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z="4800" dirty="0"/>
              <a:t>Our Children </a:t>
            </a:r>
          </a:p>
          <a:p>
            <a:r>
              <a:rPr lang="en-US" sz="4800" dirty="0"/>
              <a:t>Our</a:t>
            </a:r>
          </a:p>
          <a:p>
            <a:r>
              <a:rPr lang="en-US" sz="4800" dirty="0"/>
              <a:t>Legacy</a:t>
            </a:r>
          </a:p>
        </p:txBody>
      </p:sp>
      <p:sp>
        <p:nvSpPr>
          <p:cNvPr id="5" name="Rectangle 4"/>
          <p:cNvSpPr/>
          <p:nvPr/>
        </p:nvSpPr>
        <p:spPr>
          <a:xfrm>
            <a:off x="393108"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2"/>
          <p:cNvSpPr txBox="1">
            <a:spLocks/>
          </p:cNvSpPr>
          <p:nvPr/>
        </p:nvSpPr>
        <p:spPr>
          <a:xfrm>
            <a:off x="3548281" y="3669458"/>
            <a:ext cx="1734598" cy="2502742"/>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9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buNone/>
            </a:pPr>
            <a:r>
              <a:rPr lang="en-US" b="1" dirty="0">
                <a:solidFill>
                  <a:schemeClr val="accent5"/>
                </a:solidFill>
              </a:rPr>
              <a:t>Deric Harris </a:t>
            </a:r>
            <a:r>
              <a:rPr lang="en-US" sz="1800" dirty="0"/>
              <a:t>made the Basketball A Team at his High School in Denver, Co.  Richard is the nephew of  Michele Rosas and Pam Keith. </a:t>
            </a:r>
          </a:p>
        </p:txBody>
      </p:sp>
      <p:pic>
        <p:nvPicPr>
          <p:cNvPr id="8" name="Picture 7" descr="A picture containing grass, outdoor, person, ground&#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4410" y="830276"/>
            <a:ext cx="1204740" cy="2598723"/>
          </a:xfrm>
          <a:prstGeom prst="rect">
            <a:avLst/>
          </a:prstGeom>
          <a:noFill/>
          <a:ln>
            <a:noFill/>
          </a:ln>
        </p:spPr>
      </p:pic>
      <p:sp>
        <p:nvSpPr>
          <p:cNvPr id="9" name="Content Placeholder 2"/>
          <p:cNvSpPr txBox="1">
            <a:spLocks/>
          </p:cNvSpPr>
          <p:nvPr/>
        </p:nvSpPr>
        <p:spPr>
          <a:xfrm>
            <a:off x="9353702" y="4924425"/>
            <a:ext cx="2349440" cy="147154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9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buNone/>
            </a:pPr>
            <a:r>
              <a:rPr lang="en-US" sz="1500" b="1" dirty="0">
                <a:solidFill>
                  <a:schemeClr val="accent5"/>
                </a:solidFill>
              </a:rPr>
              <a:t>Cody Lawrence Cash </a:t>
            </a:r>
            <a:r>
              <a:rPr lang="en-US" sz="1500" dirty="0"/>
              <a:t>  A budding scientist.   He’s the son of David L. Cash, II and grandson of David L. Cash, Sr.</a:t>
            </a:r>
          </a:p>
        </p:txBody>
      </p:sp>
      <p:sp>
        <p:nvSpPr>
          <p:cNvPr id="10" name="Content Placeholder 2"/>
          <p:cNvSpPr txBox="1">
            <a:spLocks/>
          </p:cNvSpPr>
          <p:nvPr/>
        </p:nvSpPr>
        <p:spPr>
          <a:xfrm>
            <a:off x="7418561" y="754223"/>
            <a:ext cx="3303487" cy="3063553"/>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9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buNone/>
            </a:pPr>
            <a:r>
              <a:rPr lang="en-US" sz="1500" dirty="0"/>
              <a:t>Congratulations to </a:t>
            </a:r>
            <a:r>
              <a:rPr lang="en-US" sz="1500" b="1" dirty="0">
                <a:solidFill>
                  <a:schemeClr val="accent5"/>
                </a:solidFill>
              </a:rPr>
              <a:t>Yoshi Porter </a:t>
            </a:r>
            <a:r>
              <a:rPr lang="en-US" sz="1500" dirty="0"/>
              <a:t>for making the cheerleading squad at her school. She is the daughter of </a:t>
            </a:r>
            <a:r>
              <a:rPr lang="en-US" sz="1500" dirty="0" err="1"/>
              <a:t>Yolonda</a:t>
            </a:r>
            <a:r>
              <a:rPr lang="en-US" sz="1500" dirty="0"/>
              <a:t> Brown and the granddaughter of Reginald Dunbar.</a:t>
            </a:r>
          </a:p>
        </p:txBody>
      </p:sp>
      <p:pic>
        <p:nvPicPr>
          <p:cNvPr id="11" name="Picture 10" descr="A person posing for a picture&#10;&#10;Description automatically generated with low confidence"/>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34119" y="1182608"/>
            <a:ext cx="2236773" cy="1532111"/>
          </a:xfrm>
          <a:prstGeom prst="rect">
            <a:avLst/>
          </a:prstGeom>
          <a:noFill/>
          <a:ln>
            <a:noFill/>
          </a:ln>
        </p:spPr>
      </p:pic>
      <p:pic>
        <p:nvPicPr>
          <p:cNvPr id="12" name="Picture 11" descr="A picture containing text&#10;&#10;Description automatically generated"/>
          <p:cNvPicPr/>
          <p:nvPr/>
        </p:nvPicPr>
        <p:blipFill rotWithShape="1">
          <a:blip r:embed="rId4" cstate="print">
            <a:extLst>
              <a:ext uri="{28A0092B-C50C-407E-A947-70E740481C1C}">
                <a14:useLocalDpi xmlns:a14="http://schemas.microsoft.com/office/drawing/2010/main" val="0"/>
              </a:ext>
            </a:extLst>
          </a:blip>
          <a:srcRect t="9496" b="16693"/>
          <a:stretch/>
        </p:blipFill>
        <p:spPr bwMode="auto">
          <a:xfrm>
            <a:off x="5886450" y="3495674"/>
            <a:ext cx="1152525" cy="1967557"/>
          </a:xfrm>
          <a:prstGeom prst="rect">
            <a:avLst/>
          </a:prstGeom>
          <a:noFill/>
          <a:ln>
            <a:noFill/>
          </a:ln>
        </p:spPr>
      </p:pic>
      <p:sp>
        <p:nvSpPr>
          <p:cNvPr id="14" name="Content Placeholder 2"/>
          <p:cNvSpPr txBox="1">
            <a:spLocks/>
          </p:cNvSpPr>
          <p:nvPr/>
        </p:nvSpPr>
        <p:spPr>
          <a:xfrm>
            <a:off x="7252851" y="3312954"/>
            <a:ext cx="1734598" cy="2034232"/>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9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a:lstStyle>
          <a:p>
            <a:pPr marL="0" indent="0">
              <a:buNone/>
            </a:pPr>
            <a:r>
              <a:rPr lang="en-US" sz="1500" b="1" dirty="0">
                <a:solidFill>
                  <a:schemeClr val="accent5"/>
                </a:solidFill>
              </a:rPr>
              <a:t>Malaya</a:t>
            </a:r>
            <a:r>
              <a:rPr lang="en-US" sz="1500" dirty="0"/>
              <a:t>—She’s such a joy! The daughter of </a:t>
            </a:r>
            <a:r>
              <a:rPr lang="en-US" sz="1500" dirty="0" err="1"/>
              <a:t>Yolonda</a:t>
            </a:r>
            <a:r>
              <a:rPr lang="en-US" sz="1500" dirty="0"/>
              <a:t> Brown and the granddaughter of Reginald Dunbar.  </a:t>
            </a:r>
          </a:p>
        </p:txBody>
      </p:sp>
      <p:pic>
        <p:nvPicPr>
          <p:cNvPr id="15" name="Picture 14" descr="A child sitting at a table&#10;&#10;Description automatically generated with low confidenc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3702" y="2046586"/>
            <a:ext cx="2176145" cy="2773063"/>
          </a:xfrm>
          <a:prstGeom prst="rect">
            <a:avLst/>
          </a:prstGeom>
          <a:noFill/>
          <a:ln>
            <a:noFill/>
          </a:ln>
        </p:spPr>
      </p:pic>
    </p:spTree>
    <p:extLst>
      <p:ext uri="{BB962C8B-B14F-4D97-AF65-F5344CB8AC3E}">
        <p14:creationId xmlns:p14="http://schemas.microsoft.com/office/powerpoint/2010/main" val="93989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3030" y="649370"/>
            <a:ext cx="10245307" cy="5435399"/>
          </a:xfrm>
          <a:prstGeom prst="rect">
            <a:avLst/>
          </a:prstGeom>
        </p:spPr>
        <p:txBody>
          <a:bodyPr wrap="square">
            <a:spAutoFit/>
          </a:bodyPr>
          <a:lstStyle/>
          <a:p>
            <a:pPr algn="ct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Cash-Neill Family Reunion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Mark your calendars now! The Cash-Neill Family Reunion is coming up July 22-24, 2022!  </a:t>
            </a:r>
            <a:r>
              <a:rPr lang="en-US" sz="1200" dirty="0">
                <a:latin typeface="Calibri" panose="020F0502020204030204" pitchFamily="34" charset="0"/>
                <a:ea typeface="Calibri" panose="020F0502020204030204" pitchFamily="34" charset="0"/>
                <a:cs typeface="Times New Roman" panose="02020603050405020304" pitchFamily="18" charset="0"/>
              </a:rPr>
              <a:t>We are so excited to get a chance to reunite with family members we haven’t seen in awhile, as well as meet new aunts, uncles, cousins, nieces, and nephews.    So that we may include as many people as possible, the Family Reunion will be on-site and virtual.  Based on the feedback from the survey family members completed, 37 people said they planned to attend on-site.  About 13 are young adults (21-39).  For those of you who plan to attend on-site, the following information will help you with your lodging arrangements:</a:t>
            </a:r>
          </a:p>
          <a:p>
            <a:pPr>
              <a:lnSpc>
                <a:spcPct val="106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Location:  Hendersonville and Pisgah Forest, North Carolina</a:t>
            </a:r>
          </a:p>
          <a:p>
            <a:pPr>
              <a:lnSpc>
                <a:spcPct val="106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Lodging:  The Cascades Mountain Resort - 201 Sugarloaf Road, Hendersonville, NC 28792  (828) 595-8155, ask for the Cash-Neill Family Room Block</a:t>
            </a:r>
          </a:p>
          <a:p>
            <a:pPr>
              <a:lnSpc>
                <a:spcPct val="106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Room Block: 20 Rooms, No Smoking </a:t>
            </a:r>
          </a:p>
          <a:p>
            <a:pPr>
              <a:lnSpc>
                <a:spcPct val="106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5 Rooms with 1 King Bed each</a:t>
            </a:r>
          </a:p>
          <a:p>
            <a:pPr>
              <a:lnSpc>
                <a:spcPct val="106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15 Rooms with 2 Queen Beds each</a:t>
            </a:r>
          </a:p>
          <a:p>
            <a:pPr>
              <a:lnSpc>
                <a:spcPct val="106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Room rate is $129.49 plus tax each night, (King or Queen):   Friday, July 22 and Saturday, July 23. If you come in earlier and/or stay later, during weekdays, you will be given the same rate or a lower rate if the price has dropped.  </a:t>
            </a:r>
          </a:p>
          <a:p>
            <a:pPr>
              <a:lnSpc>
                <a:spcPct val="106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Cut-off date to reserve rooms is May 31, 2022.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Important: </a:t>
            </a:r>
            <a:r>
              <a:rPr lang="en-US" sz="1200" u="sng" dirty="0">
                <a:latin typeface="Calibri" panose="020F0502020204030204" pitchFamily="34" charset="0"/>
                <a:ea typeface="Calibri" panose="020F0502020204030204" pitchFamily="34" charset="0"/>
                <a:cs typeface="Times New Roman" panose="02020603050405020304" pitchFamily="18" charset="0"/>
              </a:rPr>
              <a:t>Please cancel any “group rate room” by </a:t>
            </a:r>
            <a:r>
              <a:rPr lang="en-US" sz="1200" b="1" u="sng" dirty="0">
                <a:latin typeface="Calibri" panose="020F0502020204030204" pitchFamily="34" charset="0"/>
                <a:ea typeface="Calibri" panose="020F0502020204030204" pitchFamily="34" charset="0"/>
                <a:cs typeface="Times New Roman" panose="02020603050405020304" pitchFamily="18" charset="0"/>
              </a:rPr>
              <a:t>4</a:t>
            </a:r>
            <a:r>
              <a:rPr lang="en-US" sz="1200" u="sng" dirty="0">
                <a:latin typeface="Calibri" panose="020F0502020204030204" pitchFamily="34" charset="0"/>
                <a:ea typeface="Calibri" panose="020F0502020204030204" pitchFamily="34" charset="0"/>
                <a:cs typeface="Times New Roman" panose="02020603050405020304" pitchFamily="18" charset="0"/>
              </a:rPr>
              <a:t> pm (local hotel time} on the day of arrival or </a:t>
            </a:r>
            <a:r>
              <a:rPr lang="en-US" sz="1200" b="1" u="sng" dirty="0">
                <a:latin typeface="Calibri" panose="020F0502020204030204" pitchFamily="34" charset="0"/>
                <a:ea typeface="Calibri" panose="020F0502020204030204" pitchFamily="34" charset="0"/>
                <a:cs typeface="Times New Roman" panose="02020603050405020304" pitchFamily="18" charset="0"/>
              </a:rPr>
              <a:t>earlier to avoid a cancellation penalty!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200" i="1" dirty="0">
                <a:latin typeface="Calibri" panose="020F0502020204030204" pitchFamily="34" charset="0"/>
                <a:ea typeface="Calibri" panose="020F0502020204030204" pitchFamily="34" charset="0"/>
                <a:cs typeface="Times New Roman" panose="02020603050405020304" pitchFamily="18" charset="0"/>
              </a:rPr>
              <a:t>Each guest is responsible for making room reservations and paying for their own room(s).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200" b="1" u="sng" dirty="0">
                <a:latin typeface="Calibri" panose="020F0502020204030204" pitchFamily="34" charset="0"/>
                <a:ea typeface="Calibri" panose="020F0502020204030204" pitchFamily="34" charset="0"/>
                <a:cs typeface="Times New Roman" panose="02020603050405020304" pitchFamily="18" charset="0"/>
              </a:rPr>
              <a:t>Activities:</a:t>
            </a:r>
            <a:r>
              <a:rPr lang="en-US" sz="1200" dirty="0">
                <a:latin typeface="Calibri" panose="020F0502020204030204" pitchFamily="34" charset="0"/>
                <a:ea typeface="Calibri" panose="020F0502020204030204" pitchFamily="34" charset="0"/>
                <a:cs typeface="Times New Roman" panose="02020603050405020304" pitchFamily="18" charset="0"/>
              </a:rPr>
              <a:t>  Also, based on your responses to the survey we are planning on having a family dinner, picnic, archival videos/pictures, service of remembrance, board games, card games, outdoor games, virtual games, Talent Showcase, family worship service. We will also be taking individual and group photos of on-site participants.  Cashes are competitive so I wasn’t surprised that you wanted to play so many games. We will be sending out more information regarding activities as we finalize the venues.</a:t>
            </a:r>
          </a:p>
          <a:p>
            <a:pPr>
              <a:lnSpc>
                <a:spcPct val="106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Should you have questions, email </a:t>
            </a:r>
            <a:r>
              <a:rPr lang="en-US" sz="1200" dirty="0">
                <a:latin typeface="Calibri" panose="020F0502020204030204" pitchFamily="34" charset="0"/>
                <a:ea typeface="Calibri" panose="020F0502020204030204" pitchFamily="34" charset="0"/>
                <a:cs typeface="Times New Roman" panose="02020603050405020304" pitchFamily="18" charset="0"/>
                <a:hlinkClick r:id="rId2"/>
              </a:rPr>
              <a:t>cashneillsteeringcommitteer7@gmail.com</a:t>
            </a:r>
            <a:r>
              <a:rPr lang="en-US" sz="1200" dirty="0">
                <a:latin typeface="Calibri" panose="020F0502020204030204" pitchFamily="34" charset="0"/>
                <a:ea typeface="Calibri" panose="020F0502020204030204" pitchFamily="34" charset="0"/>
                <a:cs typeface="Times New Roman" panose="02020603050405020304" pitchFamily="18" charset="0"/>
              </a:rPr>
              <a:t>.  Put “Reunion Question” on Subject line.</a:t>
            </a:r>
          </a:p>
        </p:txBody>
      </p:sp>
    </p:spTree>
    <p:extLst>
      <p:ext uri="{BB962C8B-B14F-4D97-AF65-F5344CB8AC3E}">
        <p14:creationId xmlns:p14="http://schemas.microsoft.com/office/powerpoint/2010/main" val="16679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99982" y="525725"/>
            <a:ext cx="4484291" cy="5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Helvetica" panose="020B0604020202020204" pitchFamily="34" charset="0"/>
                <a:ea typeface="Times New Roman" panose="02020603050405020304" pitchFamily="18" charset="0"/>
                <a:cs typeface="Times New Roman" panose="02020603050405020304" pitchFamily="18" charset="0"/>
              </a:rPr>
              <a:t>C</a:t>
            </a:r>
            <a:r>
              <a:rPr kumimoji="0" lang="en-US" altLang="en-US" sz="1200" b="1" i="0" u="none" strike="noStrike" cap="none" normalizeH="0" baseline="0" dirty="0" bmk="">
                <a:ln>
                  <a:noFill/>
                </a:ln>
                <a:effectLst/>
                <a:latin typeface="Helvetica" panose="020B0604020202020204" pitchFamily="34" charset="0"/>
                <a:ea typeface="Times New Roman" panose="02020603050405020304" pitchFamily="18" charset="0"/>
                <a:cs typeface="Times New Roman" panose="02020603050405020304" pitchFamily="18" charset="0"/>
              </a:rPr>
              <a:t>ash-Neill Youth Essay Challenge </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sp>
        <p:nvSpPr>
          <p:cNvPr id="4" name="Rectangle 3"/>
          <p:cNvSpPr>
            <a:spLocks noChangeArrowheads="1"/>
          </p:cNvSpPr>
          <p:nvPr/>
        </p:nvSpPr>
        <p:spPr bwMode="auto">
          <a:xfrm>
            <a:off x="482935" y="645372"/>
            <a:ext cx="11042316"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bmk="_Hlk92732389">
                <a:ln>
                  <a:noFill/>
                </a:ln>
                <a:solidFill>
                  <a:srgbClr val="008888"/>
                </a:solidFill>
                <a:effectLst/>
                <a:latin typeface="Helvetica" panose="020B0604020202020204" pitchFamily="34" charset="0"/>
                <a:ea typeface="Times New Roman" panose="02020603050405020304" pitchFamily="18" charset="0"/>
                <a:cs typeface="Times New Roman" panose="02020603050405020304" pitchFamily="18" charset="0"/>
              </a:rPr>
              <a:t>About the Challenge</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The Cash-Neill</a:t>
            </a:r>
            <a:r>
              <a:rPr kumimoji="0" lang="en-US" altLang="en-US" sz="1100" b="0" i="1" u="none" strike="noStrike" cap="none" normalizeH="0" baseline="0" dirty="0" bmk="_Hlk92732389">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Family Reunion Steering Committee welcomes entries in the first Family Youth Essay Challenge which will be held in 2022.  The purpose of the Challenge is to invest and encourage our youth to achieve and be the best they can be.  The Essay Challenge is open to all Cash Neill family youth 3</a:t>
            </a:r>
            <a:r>
              <a:rPr kumimoji="0" lang="en-US" altLang="en-US" sz="1100" b="0" i="0" u="none" strike="noStrike" cap="none" normalizeH="0" baseline="3000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rd</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a:t>
            </a:r>
            <a:r>
              <a:rPr kumimoji="0" lang="en-US" altLang="en-US" sz="1100" b="0" i="0" u="none" strike="noStrike" cap="none" normalizeH="0" baseline="0" dirty="0" bmk="_Hlk92732389">
                <a:ln>
                  <a:noFill/>
                </a:ln>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12</a:t>
            </a:r>
            <a:r>
              <a:rPr kumimoji="0" lang="en-US" altLang="en-US" sz="1100" b="0" i="0" u="none" strike="noStrike" cap="none" normalizeH="0" baseline="3000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th</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grade. The essays will be grouped and judged in three separate grade range levels; elementary (3</a:t>
            </a:r>
            <a:r>
              <a:rPr kumimoji="0" lang="en-US" altLang="en-US" sz="1100" b="0" i="0" u="none" strike="noStrike" cap="none" normalizeH="0" baseline="3000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rd</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a:t>
            </a:r>
            <a:r>
              <a:rPr kumimoji="0" lang="en-US" altLang="en-US" sz="1100" b="0" i="0" u="none" strike="noStrike" cap="none" normalizeH="0" baseline="0" dirty="0" bmk="_Hlk92732389">
                <a:ln>
                  <a:noFill/>
                </a:ln>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5</a:t>
            </a:r>
            <a:r>
              <a:rPr kumimoji="0" lang="en-US" altLang="en-US" sz="1100" b="0" i="0" u="none" strike="noStrike" cap="none" normalizeH="0" baseline="3000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th</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grades), middle school (grades 6</a:t>
            </a:r>
            <a:r>
              <a:rPr kumimoji="0" lang="en-US" altLang="en-US" sz="1100" b="0" i="0" u="none" strike="noStrike" cap="none" normalizeH="0" baseline="3000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th</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a:t>
            </a:r>
            <a:r>
              <a:rPr kumimoji="0" lang="en-US" altLang="en-US" sz="1100" b="0" i="0" u="none" strike="noStrike" cap="none" normalizeH="0" baseline="0" dirty="0" bmk="_Hlk92732389">
                <a:ln>
                  <a:noFill/>
                </a:ln>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8</a:t>
            </a:r>
            <a:r>
              <a:rPr kumimoji="0" lang="en-US" altLang="en-US" sz="1100" b="0" i="0" u="none" strike="noStrike" cap="none" normalizeH="0" baseline="3000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th</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and high school (9</a:t>
            </a:r>
            <a:r>
              <a:rPr kumimoji="0" lang="en-US" altLang="en-US" sz="1100" b="0" i="0" u="none" strike="noStrike" cap="none" normalizeH="0" baseline="3000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th</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-12</a:t>
            </a:r>
            <a:r>
              <a:rPr kumimoji="0" lang="en-US" altLang="en-US" sz="1100" b="0" i="0" u="none" strike="noStrike" cap="none" normalizeH="0" baseline="3000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th</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grades).  There will be one winner awarded for each grade range level.  The top prize winner amounts are $75 for high school; $50 for middle </a:t>
            </a:r>
            <a:r>
              <a:rPr kumimoji="0" lang="en-US" altLang="en-US" sz="1100" b="0" i="0" u="none" strike="noStrike" cap="none" normalizeH="0" baseline="0" dirty="0" err="1"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schooler</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and $25 for elementary students.  </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bmk="_Hlk92732389">
                <a:ln>
                  <a:noFill/>
                </a:ln>
                <a:solidFill>
                  <a:srgbClr val="008888"/>
                </a:solidFill>
                <a:effectLst/>
                <a:latin typeface="Helvetica" panose="020B0604020202020204" pitchFamily="34" charset="0"/>
                <a:ea typeface="Times New Roman" panose="02020603050405020304" pitchFamily="18" charset="0"/>
                <a:cs typeface="Times New Roman" panose="02020603050405020304" pitchFamily="18" charset="0"/>
              </a:rPr>
              <a:t>Essay Challenge Guidelines</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bmk="_Hlk92732389">
                <a:ln>
                  <a:noFill/>
                </a:ln>
                <a:solidFill>
                  <a:srgbClr val="008888"/>
                </a:solidFill>
                <a:effectLst/>
                <a:latin typeface="Helvetica" panose="020B0604020202020204" pitchFamily="34" charset="0"/>
                <a:ea typeface="Times New Roman" panose="02020603050405020304" pitchFamily="18" charset="0"/>
                <a:cs typeface="Times New Roman" panose="02020603050405020304" pitchFamily="18" charset="0"/>
              </a:rPr>
              <a:t>Who can enter?</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CA" altLang="en-US" sz="1100" b="0" i="0" u="none" strike="noStrike" cap="none" normalizeH="0" baseline="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Cash-Neill Youth </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Elementary: 3</a:t>
            </a:r>
            <a:r>
              <a:rPr kumimoji="0" lang="en-CA" altLang="en-US" sz="1100" b="0" i="0" u="none" strike="noStrike" cap="none" normalizeH="0" baseline="3000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rd</a:t>
            </a:r>
            <a:r>
              <a:rPr kumimoji="0" lang="en-CA" altLang="en-US" sz="1100" b="0" i="0" u="none" strike="noStrike" cap="none" normalizeH="0" baseline="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-5</a:t>
            </a:r>
            <a:r>
              <a:rPr kumimoji="0" lang="en-CA" altLang="en-US" sz="1100" b="0" i="0" u="none" strike="noStrike" cap="none" normalizeH="0" baseline="3000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th </a:t>
            </a:r>
            <a:r>
              <a:rPr kumimoji="0" lang="en-CA" altLang="en-US" sz="1100" b="0" i="0" u="none" strike="noStrike" cap="none" normalizeH="0" baseline="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grade</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Middle school:  6</a:t>
            </a:r>
            <a:r>
              <a:rPr kumimoji="0" lang="en-CA" altLang="en-US" sz="1100" b="0" i="0" u="none" strike="noStrike" cap="none" normalizeH="0" baseline="3000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th</a:t>
            </a:r>
            <a:r>
              <a:rPr kumimoji="0" lang="en-CA" altLang="en-US" sz="1100" b="0" i="0" u="none" strike="noStrike" cap="none" normalizeH="0" baseline="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-8</a:t>
            </a:r>
            <a:r>
              <a:rPr kumimoji="0" lang="en-CA" altLang="en-US" sz="1100" b="0" i="0" u="none" strike="noStrike" cap="none" normalizeH="0" baseline="3000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th</a:t>
            </a:r>
            <a:r>
              <a:rPr kumimoji="0" lang="en-CA" altLang="en-US" sz="1100" b="0" i="0" u="none" strike="noStrike" cap="none" normalizeH="0" baseline="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grade</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High school: 9</a:t>
            </a:r>
            <a:r>
              <a:rPr kumimoji="0" lang="en-CA" altLang="en-US" sz="1100" b="0" i="0" u="none" strike="noStrike" cap="none" normalizeH="0" baseline="3000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th</a:t>
            </a:r>
            <a:r>
              <a:rPr kumimoji="0" lang="en-CA" altLang="en-US" sz="1100" b="0" i="0" u="none" strike="noStrike" cap="none" normalizeH="0" baseline="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 12</a:t>
            </a:r>
            <a:r>
              <a:rPr kumimoji="0" lang="en-CA" altLang="en-US" sz="1100" b="0" i="0" u="none" strike="noStrike" cap="none" normalizeH="0" baseline="3000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th</a:t>
            </a:r>
            <a:r>
              <a:rPr kumimoji="0" lang="en-CA" altLang="en-US" sz="1100" b="0" i="0" u="none" strike="noStrike" cap="none" normalizeH="0" baseline="0" dirty="0" bmk="_Hlk92732389">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grade</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Parents are encouraged to assist younger student entrants on the essay guidelines and submittal requirements.  Please note however, that each essay must be the sole effort/work of the student entrant.</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bmk="_Hlk92732389">
                <a:ln>
                  <a:noFill/>
                </a:ln>
                <a:solidFill>
                  <a:srgbClr val="008888"/>
                </a:solidFill>
                <a:effectLst/>
                <a:latin typeface="Helvetica" panose="020B0604020202020204" pitchFamily="34" charset="0"/>
                <a:ea typeface="Times New Roman" panose="02020603050405020304" pitchFamily="18" charset="0"/>
                <a:cs typeface="Times New Roman" panose="02020603050405020304" pitchFamily="18" charset="0"/>
              </a:rPr>
              <a:t>What is the subject of the essay?</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Your essay must answer the following question: What are you thankful for about your family and why?</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bmk="_Hlk92732389">
                <a:ln>
                  <a:noFill/>
                </a:ln>
                <a:solidFill>
                  <a:srgbClr val="008888"/>
                </a:solidFill>
                <a:effectLst/>
                <a:latin typeface="Helvetica" panose="020B0604020202020204" pitchFamily="34" charset="0"/>
                <a:ea typeface="Times New Roman" panose="02020603050405020304" pitchFamily="18" charset="0"/>
                <a:cs typeface="Times New Roman" panose="02020603050405020304" pitchFamily="18" charset="0"/>
              </a:rPr>
              <a:t>How long should the essay be?</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Elementary student level essays can be handwritten (print) or double space typed and should be about one half (1/2) to one single page in length.   Essays submitted by middle school and high </a:t>
            </a:r>
            <a:r>
              <a:rPr kumimoji="0" lang="en-US" altLang="en-US" sz="1100" b="0" i="0" u="none" strike="noStrike" cap="none" normalizeH="0" baseline="0" dirty="0" err="1"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schoolers</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must be double spaced typed and about one and a half (1 ½) to two pages in length.</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dirty="0" bmk="_Hlk92732389">
                <a:ln>
                  <a:noFill/>
                </a:ln>
                <a:solidFill>
                  <a:srgbClr val="008888"/>
                </a:solidFill>
                <a:effectLst/>
                <a:latin typeface="Helvetica" panose="020B0604020202020204" pitchFamily="34" charset="0"/>
                <a:ea typeface="Times New Roman" panose="02020603050405020304" pitchFamily="18" charset="0"/>
                <a:cs typeface="Times New Roman" panose="02020603050405020304" pitchFamily="18" charset="0"/>
              </a:rPr>
              <a:t>How should I submit my essay?</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Your personal contact information shall be typed at the top of the essay:</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First and last name </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Grade level and age</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Mailing address</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Phone number</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E-mail address</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Essays must be submitted electronically.  Scan and attach the essay document to an email with the subject </a:t>
            </a:r>
            <a:r>
              <a:rPr kumimoji="0" lang="en-US" altLang="en-US" sz="1100" b="1"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heading Cash-Neill Youth Essay Challenge Entry</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Submit your essay entry email with your </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attached essay to </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hlinkClick r:id="rId2"/>
              </a:rPr>
              <a:t>Cash.Neill.Steering.Committee7@gmail.com</a:t>
            </a: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bmk="_Hlk92732389">
                <a:ln>
                  <a:noFill/>
                </a:ln>
                <a:solidFill>
                  <a:srgbClr val="008888"/>
                </a:solidFill>
                <a:effectLst/>
                <a:latin typeface="Helvetica" panose="020B0604020202020204" pitchFamily="34" charset="0"/>
                <a:ea typeface="Times New Roman" panose="02020603050405020304" pitchFamily="18" charset="0"/>
                <a:cs typeface="Times New Roman" panose="02020603050405020304" pitchFamily="18" charset="0"/>
              </a:rPr>
              <a:t>When is the deadline?</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All submissions must be received electronically by</a:t>
            </a:r>
            <a:r>
              <a:rPr kumimoji="0" lang="en-US" altLang="en-US" sz="1100" b="0" i="0" u="none" strike="noStrike" cap="none" normalizeH="0" baseline="0" dirty="0" bmk="_Hlk92732389">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100" b="1"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11:59 p.m. Pacific Time, Friday, March 31,</a:t>
            </a:r>
            <a:r>
              <a:rPr kumimoji="0" lang="en-US" altLang="en-US" sz="1100" b="1" i="0" u="none" strike="noStrike" cap="none" normalizeH="0" baseline="0" dirty="0" bmk="_Hlk92732389">
                <a:ln>
                  <a:noFill/>
                </a:ln>
                <a:effectLst/>
                <a:latin typeface="Helvetica" panose="020B0604020202020204" pitchFamily="34" charset="0"/>
                <a:ea typeface="Times New Roman" panose="02020603050405020304" pitchFamily="18" charset="0"/>
                <a:cs typeface="Times New Roman" panose="02020603050405020304" pitchFamily="18" charset="0"/>
              </a:rPr>
              <a:t> 2022.</a:t>
            </a:r>
            <a:endParaRPr kumimoji="0" lang="en-US" altLang="en-US" sz="1100" b="0" i="0" u="none" strike="noStrike" cap="none" normalizeH="0" baseline="0" dirty="0" bmk="_Hlk92732389">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bmk="_Hlk92732389">
                <a:ln>
                  <a:noFill/>
                </a:ln>
                <a:solidFill>
                  <a:srgbClr val="008888"/>
                </a:solidFill>
                <a:effectLst/>
                <a:latin typeface="Helvetica" panose="020B0604020202020204" pitchFamily="34" charset="0"/>
                <a:ea typeface="Times New Roman" panose="02020603050405020304" pitchFamily="18" charset="0"/>
                <a:cs typeface="Times New Roman" panose="02020603050405020304" pitchFamily="18" charset="0"/>
              </a:rPr>
              <a:t>How will the essays be judged?</a:t>
            </a:r>
            <a:endParaRPr kumimoji="0" lang="en-US" altLang="en-US" sz="1100" b="0" i="0" u="none" strike="noStrike" cap="none" normalizeH="0" baseline="0" dirty="0" bmk="_Hlk92732389">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Hlk92732389">
                <a:ln>
                  <a:noFill/>
                </a:ln>
                <a:effectLst/>
                <a:latin typeface="Cambria" panose="02040503050406030204" pitchFamily="18" charset="0"/>
                <a:ea typeface="Times New Roman" panose="02020603050405020304" pitchFamily="18" charset="0"/>
                <a:cs typeface="Times New Roman" panose="02020603050405020304" pitchFamily="18" charset="0"/>
              </a:rPr>
              <a:t>The essays will be judged based on 1) organization (how easy it is to read and follow), 2) grammar, 3) spelling, 4) content (is the essay presented in an interesting, creative way) and 5) how well the essay addressed the question/topic</a:t>
            </a:r>
            <a:r>
              <a:rPr kumimoji="0" lang="en-US" altLang="en-US" sz="1100" b="0" i="0" u="none" strike="noStrike" cap="none" normalizeH="0" baseline="0" dirty="0">
                <a:ln>
                  <a:noFill/>
                </a:ln>
                <a:effectLst/>
                <a:latin typeface="Cambria" panose="02040503050406030204" pitchFamily="18" charset="0"/>
                <a:ea typeface="Times New Roman" panose="02020603050405020304" pitchFamily="18" charset="0"/>
                <a:cs typeface="Times New Roman" panose="02020603050405020304" pitchFamily="18" charset="0"/>
              </a:rPr>
              <a:t>.</a:t>
            </a:r>
            <a:endParaRPr kumimoji="0" lang="en-US" altLang="en-US" sz="1100" b="0" i="0" u="none" strike="noStrike" cap="none" normalizeH="0" baseline="0" dirty="0">
              <a:ln>
                <a:noFill/>
              </a:ln>
              <a:effectLst/>
            </a:endParaRPr>
          </a:p>
        </p:txBody>
      </p:sp>
    </p:spTree>
    <p:extLst>
      <p:ext uri="{BB962C8B-B14F-4D97-AF65-F5344CB8AC3E}">
        <p14:creationId xmlns:p14="http://schemas.microsoft.com/office/powerpoint/2010/main" val="1105318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326</TotalTime>
  <Words>2346</Words>
  <Application>Microsoft Office PowerPoint</Application>
  <PresentationFormat>Widescreen</PresentationFormat>
  <Paragraphs>114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Century Gothic</vt:lpstr>
      <vt:lpstr>Elephant</vt:lpstr>
      <vt:lpstr>Helvetica</vt:lpstr>
      <vt:lpstr>Savon</vt:lpstr>
      <vt:lpstr>Cash-Neill Family Newsletter</vt:lpstr>
      <vt:lpstr>In this edition: </vt:lpstr>
      <vt:lpstr>Happy 87th Birthday  Aunt Edie</vt:lpstr>
      <vt:lpstr>PowerPoint Presentation</vt:lpstr>
      <vt:lpstr>PowerPoint Presentation</vt:lpstr>
      <vt:lpstr>Our Precious 2021 Family Additions</vt:lpstr>
      <vt:lpstr>PowerPoint Presentation</vt:lpstr>
      <vt:lpstr>PowerPoint Presentation</vt:lpstr>
      <vt:lpstr>PowerPoint Presentation</vt:lpstr>
      <vt:lpstr>PowerPoint Presentation</vt:lpstr>
      <vt:lpstr>PowerPoint Presentation</vt:lpstr>
    </vt:vector>
  </TitlesOfParts>
  <Company>BGC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Cash-Neill Family Newsletter</dc:title>
  <dc:creator>Kittrell, Andrea</dc:creator>
  <cp:lastModifiedBy>Andrea Kittrell</cp:lastModifiedBy>
  <cp:revision>22</cp:revision>
  <cp:lastPrinted>2022-02-03T23:05:17Z</cp:lastPrinted>
  <dcterms:created xsi:type="dcterms:W3CDTF">2022-01-31T21:45:42Z</dcterms:created>
  <dcterms:modified xsi:type="dcterms:W3CDTF">2022-07-01T19:10:50Z</dcterms:modified>
</cp:coreProperties>
</file>